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
  </p:notesMasterIdLst>
  <p:sldIdLst>
    <p:sldId id="256" r:id="rId3"/>
  </p:sldIdLst>
  <p:sldSz cx="32918400" cy="21945600"/>
  <p:notesSz cx="31235650" cy="211264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snapToGrid="0" snapToObjects="1">
      <p:cViewPr>
        <p:scale>
          <a:sx n="50" d="100"/>
          <a:sy n="50" d="100"/>
        </p:scale>
        <p:origin x="-264"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535025" cy="1058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7692688" y="0"/>
            <a:ext cx="13535025" cy="1058863"/>
          </a:xfrm>
          <a:prstGeom prst="rect">
            <a:avLst/>
          </a:prstGeom>
        </p:spPr>
        <p:txBody>
          <a:bodyPr vert="horz" lIns="91440" tIns="45720" rIns="91440" bIns="45720" rtlCol="0"/>
          <a:lstStyle>
            <a:lvl1pPr algn="r">
              <a:defRPr sz="1200"/>
            </a:lvl1pPr>
          </a:lstStyle>
          <a:p>
            <a:fld id="{FFE88F8F-CC28-BD41-A1B0-BE383B6DF016}" type="datetimeFigureOut">
              <a:rPr lang="en-US" smtClean="0"/>
              <a:t>6/19/16</a:t>
            </a:fld>
            <a:endParaRPr lang="en-US"/>
          </a:p>
        </p:txBody>
      </p:sp>
      <p:sp>
        <p:nvSpPr>
          <p:cNvPr id="4" name="Slide Image Placeholder 3"/>
          <p:cNvSpPr>
            <a:spLocks noGrp="1" noRot="1" noChangeAspect="1"/>
          </p:cNvSpPr>
          <p:nvPr>
            <p:ph type="sldImg" idx="2"/>
          </p:nvPr>
        </p:nvSpPr>
        <p:spPr>
          <a:xfrm>
            <a:off x="10271125" y="2641600"/>
            <a:ext cx="10693400" cy="7129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124200" y="10166350"/>
            <a:ext cx="24987250" cy="83200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20067588"/>
            <a:ext cx="13535025" cy="10588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7692688" y="20067588"/>
            <a:ext cx="13535025" cy="1058862"/>
          </a:xfrm>
          <a:prstGeom prst="rect">
            <a:avLst/>
          </a:prstGeom>
        </p:spPr>
        <p:txBody>
          <a:bodyPr vert="horz" lIns="91440" tIns="45720" rIns="91440" bIns="45720" rtlCol="0" anchor="b"/>
          <a:lstStyle>
            <a:lvl1pPr algn="r">
              <a:defRPr sz="1200"/>
            </a:lvl1pPr>
          </a:lstStyle>
          <a:p>
            <a:fld id="{5112574A-E1B8-3F46-B47A-873115DDC927}" type="slidenum">
              <a:rPr lang="en-US" smtClean="0"/>
              <a:t>‹#›</a:t>
            </a:fld>
            <a:endParaRPr lang="en-US"/>
          </a:p>
        </p:txBody>
      </p:sp>
    </p:spTree>
    <p:extLst>
      <p:ext uri="{BB962C8B-B14F-4D97-AF65-F5344CB8AC3E}">
        <p14:creationId xmlns:p14="http://schemas.microsoft.com/office/powerpoint/2010/main" val="404068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12574A-E1B8-3F46-B47A-873115DDC927}" type="slidenum">
              <a:rPr lang="en-US" smtClean="0"/>
              <a:t>1</a:t>
            </a:fld>
            <a:endParaRPr lang="en-US"/>
          </a:p>
        </p:txBody>
      </p:sp>
    </p:spTree>
    <p:extLst>
      <p:ext uri="{BB962C8B-B14F-4D97-AF65-F5344CB8AC3E}">
        <p14:creationId xmlns:p14="http://schemas.microsoft.com/office/powerpoint/2010/main" val="831382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24" name="PlaceHolder 2"/>
          <p:cNvSpPr>
            <a:spLocks noGrp="1"/>
          </p:cNvSpPr>
          <p:nvPr>
            <p:ph type="body"/>
          </p:nvPr>
        </p:nvSpPr>
        <p:spPr>
          <a:xfrm>
            <a:off x="1645920" y="5135040"/>
            <a:ext cx="28966680" cy="6071040"/>
          </a:xfrm>
          <a:prstGeom prst="rect">
            <a:avLst/>
          </a:prstGeom>
        </p:spPr>
        <p:txBody>
          <a:bodyPr wrap="none" lIns="0" tIns="0" rIns="0" bIns="0"/>
          <a:lstStyle/>
          <a:p>
            <a:endParaRPr/>
          </a:p>
        </p:txBody>
      </p:sp>
      <p:sp>
        <p:nvSpPr>
          <p:cNvPr id="25" name="PlaceHolder 3"/>
          <p:cNvSpPr>
            <a:spLocks noGrp="1"/>
          </p:cNvSpPr>
          <p:nvPr>
            <p:ph type="body"/>
          </p:nvPr>
        </p:nvSpPr>
        <p:spPr>
          <a:xfrm>
            <a:off x="1645920" y="11783160"/>
            <a:ext cx="28966680" cy="60710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27" name="PlaceHolder 2"/>
          <p:cNvSpPr>
            <a:spLocks noGrp="1"/>
          </p:cNvSpPr>
          <p:nvPr>
            <p:ph type="body"/>
          </p:nvPr>
        </p:nvSpPr>
        <p:spPr>
          <a:xfrm>
            <a:off x="1645920" y="5135040"/>
            <a:ext cx="14135400" cy="6071040"/>
          </a:xfrm>
          <a:prstGeom prst="rect">
            <a:avLst/>
          </a:prstGeom>
        </p:spPr>
        <p:txBody>
          <a:bodyPr wrap="none" lIns="0" tIns="0" rIns="0" bIns="0"/>
          <a:lstStyle/>
          <a:p>
            <a:endParaRPr/>
          </a:p>
        </p:txBody>
      </p:sp>
      <p:sp>
        <p:nvSpPr>
          <p:cNvPr id="28" name="PlaceHolder 3"/>
          <p:cNvSpPr>
            <a:spLocks noGrp="1"/>
          </p:cNvSpPr>
          <p:nvPr>
            <p:ph type="body"/>
          </p:nvPr>
        </p:nvSpPr>
        <p:spPr>
          <a:xfrm>
            <a:off x="16488360" y="5135040"/>
            <a:ext cx="14135400" cy="6071040"/>
          </a:xfrm>
          <a:prstGeom prst="rect">
            <a:avLst/>
          </a:prstGeom>
        </p:spPr>
        <p:txBody>
          <a:bodyPr wrap="none" lIns="0" tIns="0" rIns="0" bIns="0"/>
          <a:lstStyle/>
          <a:p>
            <a:endParaRPr/>
          </a:p>
        </p:txBody>
      </p:sp>
      <p:sp>
        <p:nvSpPr>
          <p:cNvPr id="29" name="PlaceHolder 4"/>
          <p:cNvSpPr>
            <a:spLocks noGrp="1"/>
          </p:cNvSpPr>
          <p:nvPr>
            <p:ph type="body"/>
          </p:nvPr>
        </p:nvSpPr>
        <p:spPr>
          <a:xfrm>
            <a:off x="16488360" y="11783160"/>
            <a:ext cx="14135400" cy="6071040"/>
          </a:xfrm>
          <a:prstGeom prst="rect">
            <a:avLst/>
          </a:prstGeom>
        </p:spPr>
        <p:txBody>
          <a:bodyPr wrap="none" lIns="0" tIns="0" rIns="0" bIns="0"/>
          <a:lstStyle/>
          <a:p>
            <a:endParaRPr/>
          </a:p>
        </p:txBody>
      </p:sp>
      <p:sp>
        <p:nvSpPr>
          <p:cNvPr id="30" name="PlaceHolder 5"/>
          <p:cNvSpPr>
            <a:spLocks noGrp="1"/>
          </p:cNvSpPr>
          <p:nvPr>
            <p:ph type="body"/>
          </p:nvPr>
        </p:nvSpPr>
        <p:spPr>
          <a:xfrm>
            <a:off x="1645920" y="11783160"/>
            <a:ext cx="14135400" cy="60710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32" name="PlaceHolder 2"/>
          <p:cNvSpPr>
            <a:spLocks noGrp="1"/>
          </p:cNvSpPr>
          <p:nvPr>
            <p:ph type="body"/>
          </p:nvPr>
        </p:nvSpPr>
        <p:spPr>
          <a:xfrm>
            <a:off x="1645920" y="5135040"/>
            <a:ext cx="14135400" cy="6071040"/>
          </a:xfrm>
          <a:prstGeom prst="rect">
            <a:avLst/>
          </a:prstGeom>
        </p:spPr>
        <p:txBody>
          <a:bodyPr wrap="none" lIns="0" tIns="0" rIns="0" bIns="0"/>
          <a:lstStyle/>
          <a:p>
            <a:endParaRPr/>
          </a:p>
        </p:txBody>
      </p:sp>
      <p:sp>
        <p:nvSpPr>
          <p:cNvPr id="33" name="PlaceHolder 3"/>
          <p:cNvSpPr>
            <a:spLocks noGrp="1"/>
          </p:cNvSpPr>
          <p:nvPr>
            <p:ph type="body"/>
          </p:nvPr>
        </p:nvSpPr>
        <p:spPr>
          <a:xfrm>
            <a:off x="16488360" y="5135040"/>
            <a:ext cx="14135400" cy="60710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6"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37" name="PlaceHolder 2"/>
          <p:cNvSpPr>
            <a:spLocks noGrp="1"/>
          </p:cNvSpPr>
          <p:nvPr>
            <p:ph type="subTitle"/>
          </p:nvPr>
        </p:nvSpPr>
        <p:spPr>
          <a:xfrm>
            <a:off x="1645920" y="5135040"/>
            <a:ext cx="28966680" cy="1272852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39" name="PlaceHolder 2"/>
          <p:cNvSpPr>
            <a:spLocks noGrp="1"/>
          </p:cNvSpPr>
          <p:nvPr>
            <p:ph type="body"/>
          </p:nvPr>
        </p:nvSpPr>
        <p:spPr>
          <a:xfrm>
            <a:off x="1645920" y="5135040"/>
            <a:ext cx="28966680" cy="1272816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41" name="PlaceHolder 2"/>
          <p:cNvSpPr>
            <a:spLocks noGrp="1"/>
          </p:cNvSpPr>
          <p:nvPr>
            <p:ph type="body"/>
          </p:nvPr>
        </p:nvSpPr>
        <p:spPr>
          <a:xfrm>
            <a:off x="1645920" y="5135040"/>
            <a:ext cx="14135400" cy="12728160"/>
          </a:xfrm>
          <a:prstGeom prst="rect">
            <a:avLst/>
          </a:prstGeom>
        </p:spPr>
        <p:txBody>
          <a:bodyPr wrap="none" lIns="0" tIns="0" rIns="0" bIns="0"/>
          <a:lstStyle/>
          <a:p>
            <a:endParaRPr/>
          </a:p>
        </p:txBody>
      </p:sp>
      <p:sp>
        <p:nvSpPr>
          <p:cNvPr id="42" name="PlaceHolder 3"/>
          <p:cNvSpPr>
            <a:spLocks noGrp="1"/>
          </p:cNvSpPr>
          <p:nvPr>
            <p:ph type="body"/>
          </p:nvPr>
        </p:nvSpPr>
        <p:spPr>
          <a:xfrm>
            <a:off x="16488360" y="5135040"/>
            <a:ext cx="14135400" cy="1272816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3"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4" name="PlaceHolder 1"/>
          <p:cNvSpPr>
            <a:spLocks noGrp="1"/>
          </p:cNvSpPr>
          <p:nvPr>
            <p:ph type="subTitle"/>
          </p:nvPr>
        </p:nvSpPr>
        <p:spPr>
          <a:xfrm>
            <a:off x="1645920" y="874080"/>
            <a:ext cx="29625120" cy="1698912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46" name="PlaceHolder 2"/>
          <p:cNvSpPr>
            <a:spLocks noGrp="1"/>
          </p:cNvSpPr>
          <p:nvPr>
            <p:ph type="body"/>
          </p:nvPr>
        </p:nvSpPr>
        <p:spPr>
          <a:xfrm>
            <a:off x="1645920" y="5135040"/>
            <a:ext cx="14135400" cy="6071040"/>
          </a:xfrm>
          <a:prstGeom prst="rect">
            <a:avLst/>
          </a:prstGeom>
        </p:spPr>
        <p:txBody>
          <a:bodyPr wrap="none" lIns="0" tIns="0" rIns="0" bIns="0"/>
          <a:lstStyle/>
          <a:p>
            <a:endParaRPr/>
          </a:p>
        </p:txBody>
      </p:sp>
      <p:sp>
        <p:nvSpPr>
          <p:cNvPr id="47" name="PlaceHolder 3"/>
          <p:cNvSpPr>
            <a:spLocks noGrp="1"/>
          </p:cNvSpPr>
          <p:nvPr>
            <p:ph type="body"/>
          </p:nvPr>
        </p:nvSpPr>
        <p:spPr>
          <a:xfrm>
            <a:off x="1645920" y="11783160"/>
            <a:ext cx="14135400" cy="6071040"/>
          </a:xfrm>
          <a:prstGeom prst="rect">
            <a:avLst/>
          </a:prstGeom>
        </p:spPr>
        <p:txBody>
          <a:bodyPr wrap="none" lIns="0" tIns="0" rIns="0" bIns="0"/>
          <a:lstStyle/>
          <a:p>
            <a:endParaRPr/>
          </a:p>
        </p:txBody>
      </p:sp>
      <p:sp>
        <p:nvSpPr>
          <p:cNvPr id="48" name="PlaceHolder 4"/>
          <p:cNvSpPr>
            <a:spLocks noGrp="1"/>
          </p:cNvSpPr>
          <p:nvPr>
            <p:ph type="body"/>
          </p:nvPr>
        </p:nvSpPr>
        <p:spPr>
          <a:xfrm>
            <a:off x="16488360" y="5135040"/>
            <a:ext cx="14135400" cy="1272816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3" name="PlaceHolder 2"/>
          <p:cNvSpPr>
            <a:spLocks noGrp="1"/>
          </p:cNvSpPr>
          <p:nvPr>
            <p:ph type="subTitle"/>
          </p:nvPr>
        </p:nvSpPr>
        <p:spPr>
          <a:xfrm>
            <a:off x="1645920" y="5135040"/>
            <a:ext cx="28966680" cy="1272852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50" name="PlaceHolder 2"/>
          <p:cNvSpPr>
            <a:spLocks noGrp="1"/>
          </p:cNvSpPr>
          <p:nvPr>
            <p:ph type="body"/>
          </p:nvPr>
        </p:nvSpPr>
        <p:spPr>
          <a:xfrm>
            <a:off x="1645920" y="5135040"/>
            <a:ext cx="14135400" cy="12728160"/>
          </a:xfrm>
          <a:prstGeom prst="rect">
            <a:avLst/>
          </a:prstGeom>
        </p:spPr>
        <p:txBody>
          <a:bodyPr wrap="none" lIns="0" tIns="0" rIns="0" bIns="0"/>
          <a:lstStyle/>
          <a:p>
            <a:endParaRPr/>
          </a:p>
        </p:txBody>
      </p:sp>
      <p:sp>
        <p:nvSpPr>
          <p:cNvPr id="51" name="PlaceHolder 3"/>
          <p:cNvSpPr>
            <a:spLocks noGrp="1"/>
          </p:cNvSpPr>
          <p:nvPr>
            <p:ph type="body"/>
          </p:nvPr>
        </p:nvSpPr>
        <p:spPr>
          <a:xfrm>
            <a:off x="16488360" y="5135040"/>
            <a:ext cx="14135400" cy="6071040"/>
          </a:xfrm>
          <a:prstGeom prst="rect">
            <a:avLst/>
          </a:prstGeom>
        </p:spPr>
        <p:txBody>
          <a:bodyPr wrap="none" lIns="0" tIns="0" rIns="0" bIns="0"/>
          <a:lstStyle/>
          <a:p>
            <a:endParaRPr/>
          </a:p>
        </p:txBody>
      </p:sp>
      <p:sp>
        <p:nvSpPr>
          <p:cNvPr id="52" name="PlaceHolder 4"/>
          <p:cNvSpPr>
            <a:spLocks noGrp="1"/>
          </p:cNvSpPr>
          <p:nvPr>
            <p:ph type="body"/>
          </p:nvPr>
        </p:nvSpPr>
        <p:spPr>
          <a:xfrm>
            <a:off x="16488360" y="11783160"/>
            <a:ext cx="14135400" cy="60710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54" name="PlaceHolder 2"/>
          <p:cNvSpPr>
            <a:spLocks noGrp="1"/>
          </p:cNvSpPr>
          <p:nvPr>
            <p:ph type="body"/>
          </p:nvPr>
        </p:nvSpPr>
        <p:spPr>
          <a:xfrm>
            <a:off x="1645920" y="5135040"/>
            <a:ext cx="14135400" cy="6071040"/>
          </a:xfrm>
          <a:prstGeom prst="rect">
            <a:avLst/>
          </a:prstGeom>
        </p:spPr>
        <p:txBody>
          <a:bodyPr wrap="none" lIns="0" tIns="0" rIns="0" bIns="0"/>
          <a:lstStyle/>
          <a:p>
            <a:endParaRPr/>
          </a:p>
        </p:txBody>
      </p:sp>
      <p:sp>
        <p:nvSpPr>
          <p:cNvPr id="55" name="PlaceHolder 3"/>
          <p:cNvSpPr>
            <a:spLocks noGrp="1"/>
          </p:cNvSpPr>
          <p:nvPr>
            <p:ph type="body"/>
          </p:nvPr>
        </p:nvSpPr>
        <p:spPr>
          <a:xfrm>
            <a:off x="16488360" y="5135040"/>
            <a:ext cx="14135400" cy="6071040"/>
          </a:xfrm>
          <a:prstGeom prst="rect">
            <a:avLst/>
          </a:prstGeom>
        </p:spPr>
        <p:txBody>
          <a:bodyPr wrap="none" lIns="0" tIns="0" rIns="0" bIns="0"/>
          <a:lstStyle/>
          <a:p>
            <a:endParaRPr/>
          </a:p>
        </p:txBody>
      </p:sp>
      <p:sp>
        <p:nvSpPr>
          <p:cNvPr id="56" name="PlaceHolder 4"/>
          <p:cNvSpPr>
            <a:spLocks noGrp="1"/>
          </p:cNvSpPr>
          <p:nvPr>
            <p:ph type="body"/>
          </p:nvPr>
        </p:nvSpPr>
        <p:spPr>
          <a:xfrm>
            <a:off x="1645920" y="11783160"/>
            <a:ext cx="28966320" cy="60710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58" name="PlaceHolder 2"/>
          <p:cNvSpPr>
            <a:spLocks noGrp="1"/>
          </p:cNvSpPr>
          <p:nvPr>
            <p:ph type="body"/>
          </p:nvPr>
        </p:nvSpPr>
        <p:spPr>
          <a:xfrm>
            <a:off x="1645920" y="5135040"/>
            <a:ext cx="28966680" cy="6071040"/>
          </a:xfrm>
          <a:prstGeom prst="rect">
            <a:avLst/>
          </a:prstGeom>
        </p:spPr>
        <p:txBody>
          <a:bodyPr wrap="none" lIns="0" tIns="0" rIns="0" bIns="0"/>
          <a:lstStyle/>
          <a:p>
            <a:endParaRPr/>
          </a:p>
        </p:txBody>
      </p:sp>
      <p:sp>
        <p:nvSpPr>
          <p:cNvPr id="59" name="PlaceHolder 3"/>
          <p:cNvSpPr>
            <a:spLocks noGrp="1"/>
          </p:cNvSpPr>
          <p:nvPr>
            <p:ph type="body"/>
          </p:nvPr>
        </p:nvSpPr>
        <p:spPr>
          <a:xfrm>
            <a:off x="1645920" y="11783160"/>
            <a:ext cx="28966680" cy="60710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61" name="PlaceHolder 2"/>
          <p:cNvSpPr>
            <a:spLocks noGrp="1"/>
          </p:cNvSpPr>
          <p:nvPr>
            <p:ph type="body"/>
          </p:nvPr>
        </p:nvSpPr>
        <p:spPr>
          <a:xfrm>
            <a:off x="1645920" y="5135040"/>
            <a:ext cx="14135400" cy="6071040"/>
          </a:xfrm>
          <a:prstGeom prst="rect">
            <a:avLst/>
          </a:prstGeom>
        </p:spPr>
        <p:txBody>
          <a:bodyPr wrap="none" lIns="0" tIns="0" rIns="0" bIns="0"/>
          <a:lstStyle/>
          <a:p>
            <a:endParaRPr/>
          </a:p>
        </p:txBody>
      </p:sp>
      <p:sp>
        <p:nvSpPr>
          <p:cNvPr id="62" name="PlaceHolder 3"/>
          <p:cNvSpPr>
            <a:spLocks noGrp="1"/>
          </p:cNvSpPr>
          <p:nvPr>
            <p:ph type="body"/>
          </p:nvPr>
        </p:nvSpPr>
        <p:spPr>
          <a:xfrm>
            <a:off x="16488360" y="5135040"/>
            <a:ext cx="14135400" cy="6071040"/>
          </a:xfrm>
          <a:prstGeom prst="rect">
            <a:avLst/>
          </a:prstGeom>
        </p:spPr>
        <p:txBody>
          <a:bodyPr wrap="none" lIns="0" tIns="0" rIns="0" bIns="0"/>
          <a:lstStyle/>
          <a:p>
            <a:endParaRPr/>
          </a:p>
        </p:txBody>
      </p:sp>
      <p:sp>
        <p:nvSpPr>
          <p:cNvPr id="63" name="PlaceHolder 4"/>
          <p:cNvSpPr>
            <a:spLocks noGrp="1"/>
          </p:cNvSpPr>
          <p:nvPr>
            <p:ph type="body"/>
          </p:nvPr>
        </p:nvSpPr>
        <p:spPr>
          <a:xfrm>
            <a:off x="16488360" y="11783160"/>
            <a:ext cx="14135400" cy="6071040"/>
          </a:xfrm>
          <a:prstGeom prst="rect">
            <a:avLst/>
          </a:prstGeom>
        </p:spPr>
        <p:txBody>
          <a:bodyPr wrap="none" lIns="0" tIns="0" rIns="0" bIns="0"/>
          <a:lstStyle/>
          <a:p>
            <a:endParaRPr/>
          </a:p>
        </p:txBody>
      </p:sp>
      <p:sp>
        <p:nvSpPr>
          <p:cNvPr id="64" name="PlaceHolder 5"/>
          <p:cNvSpPr>
            <a:spLocks noGrp="1"/>
          </p:cNvSpPr>
          <p:nvPr>
            <p:ph type="body"/>
          </p:nvPr>
        </p:nvSpPr>
        <p:spPr>
          <a:xfrm>
            <a:off x="1645920" y="11783160"/>
            <a:ext cx="14135400" cy="60710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66" name="PlaceHolder 2"/>
          <p:cNvSpPr>
            <a:spLocks noGrp="1"/>
          </p:cNvSpPr>
          <p:nvPr>
            <p:ph type="body"/>
          </p:nvPr>
        </p:nvSpPr>
        <p:spPr>
          <a:xfrm>
            <a:off x="1645920" y="5135040"/>
            <a:ext cx="14135400" cy="6071040"/>
          </a:xfrm>
          <a:prstGeom prst="rect">
            <a:avLst/>
          </a:prstGeom>
        </p:spPr>
        <p:txBody>
          <a:bodyPr wrap="none" lIns="0" tIns="0" rIns="0" bIns="0"/>
          <a:lstStyle/>
          <a:p>
            <a:endParaRPr/>
          </a:p>
        </p:txBody>
      </p:sp>
      <p:sp>
        <p:nvSpPr>
          <p:cNvPr id="67" name="PlaceHolder 3"/>
          <p:cNvSpPr>
            <a:spLocks noGrp="1"/>
          </p:cNvSpPr>
          <p:nvPr>
            <p:ph type="body"/>
          </p:nvPr>
        </p:nvSpPr>
        <p:spPr>
          <a:xfrm>
            <a:off x="16488360" y="5135040"/>
            <a:ext cx="14135400" cy="6071040"/>
          </a:xfrm>
          <a:prstGeom prst="rect">
            <a:avLst/>
          </a:prstGeom>
        </p:spPr>
        <p:txBody>
          <a:bodyPr wrap="none" lIns="0" tIns="0" rIns="0" bIns="0"/>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5" name="PlaceHolder 2"/>
          <p:cNvSpPr>
            <a:spLocks noGrp="1"/>
          </p:cNvSpPr>
          <p:nvPr>
            <p:ph type="body"/>
          </p:nvPr>
        </p:nvSpPr>
        <p:spPr>
          <a:xfrm>
            <a:off x="1645920" y="5135040"/>
            <a:ext cx="28966680" cy="1272816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7" name="PlaceHolder 2"/>
          <p:cNvSpPr>
            <a:spLocks noGrp="1"/>
          </p:cNvSpPr>
          <p:nvPr>
            <p:ph type="body"/>
          </p:nvPr>
        </p:nvSpPr>
        <p:spPr>
          <a:xfrm>
            <a:off x="1645920" y="5135040"/>
            <a:ext cx="14135400" cy="12728160"/>
          </a:xfrm>
          <a:prstGeom prst="rect">
            <a:avLst/>
          </a:prstGeom>
        </p:spPr>
        <p:txBody>
          <a:bodyPr wrap="none" lIns="0" tIns="0" rIns="0" bIns="0"/>
          <a:lstStyle/>
          <a:p>
            <a:endParaRPr/>
          </a:p>
        </p:txBody>
      </p:sp>
      <p:sp>
        <p:nvSpPr>
          <p:cNvPr id="8" name="PlaceHolder 3"/>
          <p:cNvSpPr>
            <a:spLocks noGrp="1"/>
          </p:cNvSpPr>
          <p:nvPr>
            <p:ph type="body"/>
          </p:nvPr>
        </p:nvSpPr>
        <p:spPr>
          <a:xfrm>
            <a:off x="16488360" y="5135040"/>
            <a:ext cx="14135400" cy="1272816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645920" y="874080"/>
            <a:ext cx="29625120" cy="1698912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12" name="PlaceHolder 2"/>
          <p:cNvSpPr>
            <a:spLocks noGrp="1"/>
          </p:cNvSpPr>
          <p:nvPr>
            <p:ph type="body"/>
          </p:nvPr>
        </p:nvSpPr>
        <p:spPr>
          <a:xfrm>
            <a:off x="1645920" y="5135040"/>
            <a:ext cx="14135400" cy="6071040"/>
          </a:xfrm>
          <a:prstGeom prst="rect">
            <a:avLst/>
          </a:prstGeom>
        </p:spPr>
        <p:txBody>
          <a:bodyPr wrap="none" lIns="0" tIns="0" rIns="0" bIns="0"/>
          <a:lstStyle/>
          <a:p>
            <a:endParaRPr/>
          </a:p>
        </p:txBody>
      </p:sp>
      <p:sp>
        <p:nvSpPr>
          <p:cNvPr id="13" name="PlaceHolder 3"/>
          <p:cNvSpPr>
            <a:spLocks noGrp="1"/>
          </p:cNvSpPr>
          <p:nvPr>
            <p:ph type="body"/>
          </p:nvPr>
        </p:nvSpPr>
        <p:spPr>
          <a:xfrm>
            <a:off x="1645920" y="11783160"/>
            <a:ext cx="14135400" cy="6071040"/>
          </a:xfrm>
          <a:prstGeom prst="rect">
            <a:avLst/>
          </a:prstGeom>
        </p:spPr>
        <p:txBody>
          <a:bodyPr wrap="none" lIns="0" tIns="0" rIns="0" bIns="0"/>
          <a:lstStyle/>
          <a:p>
            <a:endParaRPr/>
          </a:p>
        </p:txBody>
      </p:sp>
      <p:sp>
        <p:nvSpPr>
          <p:cNvPr id="14" name="PlaceHolder 4"/>
          <p:cNvSpPr>
            <a:spLocks noGrp="1"/>
          </p:cNvSpPr>
          <p:nvPr>
            <p:ph type="body"/>
          </p:nvPr>
        </p:nvSpPr>
        <p:spPr>
          <a:xfrm>
            <a:off x="16488360" y="5135040"/>
            <a:ext cx="14135400" cy="1272816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16" name="PlaceHolder 2"/>
          <p:cNvSpPr>
            <a:spLocks noGrp="1"/>
          </p:cNvSpPr>
          <p:nvPr>
            <p:ph type="body"/>
          </p:nvPr>
        </p:nvSpPr>
        <p:spPr>
          <a:xfrm>
            <a:off x="1645920" y="5135040"/>
            <a:ext cx="14135400" cy="12728160"/>
          </a:xfrm>
          <a:prstGeom prst="rect">
            <a:avLst/>
          </a:prstGeom>
        </p:spPr>
        <p:txBody>
          <a:bodyPr wrap="none" lIns="0" tIns="0" rIns="0" bIns="0"/>
          <a:lstStyle/>
          <a:p>
            <a:endParaRPr/>
          </a:p>
        </p:txBody>
      </p:sp>
      <p:sp>
        <p:nvSpPr>
          <p:cNvPr id="17" name="PlaceHolder 3"/>
          <p:cNvSpPr>
            <a:spLocks noGrp="1"/>
          </p:cNvSpPr>
          <p:nvPr>
            <p:ph type="body"/>
          </p:nvPr>
        </p:nvSpPr>
        <p:spPr>
          <a:xfrm>
            <a:off x="16488360" y="5135040"/>
            <a:ext cx="14135400" cy="6071040"/>
          </a:xfrm>
          <a:prstGeom prst="rect">
            <a:avLst/>
          </a:prstGeom>
        </p:spPr>
        <p:txBody>
          <a:bodyPr wrap="none" lIns="0" tIns="0" rIns="0" bIns="0"/>
          <a:lstStyle/>
          <a:p>
            <a:endParaRPr/>
          </a:p>
        </p:txBody>
      </p:sp>
      <p:sp>
        <p:nvSpPr>
          <p:cNvPr id="18" name="PlaceHolder 4"/>
          <p:cNvSpPr>
            <a:spLocks noGrp="1"/>
          </p:cNvSpPr>
          <p:nvPr>
            <p:ph type="body"/>
          </p:nvPr>
        </p:nvSpPr>
        <p:spPr>
          <a:xfrm>
            <a:off x="16488360" y="11783160"/>
            <a:ext cx="14135400" cy="60710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645920" y="874080"/>
            <a:ext cx="29625120" cy="3664080"/>
          </a:xfrm>
          <a:prstGeom prst="rect">
            <a:avLst/>
          </a:prstGeom>
        </p:spPr>
        <p:txBody>
          <a:bodyPr wrap="none" lIns="0" tIns="0" rIns="0" bIns="0" anchor="ctr"/>
          <a:lstStyle/>
          <a:p>
            <a:endParaRPr/>
          </a:p>
        </p:txBody>
      </p:sp>
      <p:sp>
        <p:nvSpPr>
          <p:cNvPr id="20" name="PlaceHolder 2"/>
          <p:cNvSpPr>
            <a:spLocks noGrp="1"/>
          </p:cNvSpPr>
          <p:nvPr>
            <p:ph type="body"/>
          </p:nvPr>
        </p:nvSpPr>
        <p:spPr>
          <a:xfrm>
            <a:off x="1645920" y="5135040"/>
            <a:ext cx="14135400" cy="6071040"/>
          </a:xfrm>
          <a:prstGeom prst="rect">
            <a:avLst/>
          </a:prstGeom>
        </p:spPr>
        <p:txBody>
          <a:bodyPr wrap="none" lIns="0" tIns="0" rIns="0" bIns="0"/>
          <a:lstStyle/>
          <a:p>
            <a:endParaRPr/>
          </a:p>
        </p:txBody>
      </p:sp>
      <p:sp>
        <p:nvSpPr>
          <p:cNvPr id="21" name="PlaceHolder 3"/>
          <p:cNvSpPr>
            <a:spLocks noGrp="1"/>
          </p:cNvSpPr>
          <p:nvPr>
            <p:ph type="body"/>
          </p:nvPr>
        </p:nvSpPr>
        <p:spPr>
          <a:xfrm>
            <a:off x="16488360" y="5135040"/>
            <a:ext cx="14135400" cy="6071040"/>
          </a:xfrm>
          <a:prstGeom prst="rect">
            <a:avLst/>
          </a:prstGeom>
        </p:spPr>
        <p:txBody>
          <a:bodyPr wrap="none" lIns="0" tIns="0" rIns="0" bIns="0"/>
          <a:lstStyle/>
          <a:p>
            <a:endParaRPr/>
          </a:p>
        </p:txBody>
      </p:sp>
      <p:sp>
        <p:nvSpPr>
          <p:cNvPr id="22" name="PlaceHolder 4"/>
          <p:cNvSpPr>
            <a:spLocks noGrp="1"/>
          </p:cNvSpPr>
          <p:nvPr>
            <p:ph type="body"/>
          </p:nvPr>
        </p:nvSpPr>
        <p:spPr>
          <a:xfrm>
            <a:off x="1645920" y="11783160"/>
            <a:ext cx="28966320" cy="60710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1645920" y="874080"/>
            <a:ext cx="29625120" cy="3663720"/>
          </a:xfrm>
          <a:prstGeom prst="rect">
            <a:avLst/>
          </a:prstGeom>
        </p:spPr>
        <p:txBody>
          <a:bodyPr wrap="none" lIns="0" tIns="0" rIns="0" bIns="0" anchor="ctr"/>
          <a:lstStyle/>
          <a:p>
            <a:r>
              <a:rPr lang="en-US"/>
              <a:t>Click to edit the title text format</a:t>
            </a:r>
            <a:endParaRPr/>
          </a:p>
        </p:txBody>
      </p:sp>
      <p:sp>
        <p:nvSpPr>
          <p:cNvPr id="3" name="PlaceHolder 2"/>
          <p:cNvSpPr>
            <a:spLocks noGrp="1"/>
          </p:cNvSpPr>
          <p:nvPr>
            <p:ph type="body"/>
          </p:nvPr>
        </p:nvSpPr>
        <p:spPr>
          <a:xfrm>
            <a:off x="1645920" y="5135040"/>
            <a:ext cx="28967400" cy="1272816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PlaceHolder 1"/>
          <p:cNvSpPr>
            <a:spLocks noGrp="1"/>
          </p:cNvSpPr>
          <p:nvPr>
            <p:ph type="title"/>
          </p:nvPr>
        </p:nvSpPr>
        <p:spPr>
          <a:xfrm>
            <a:off x="1645920" y="874080"/>
            <a:ext cx="29625120" cy="3663720"/>
          </a:xfrm>
          <a:prstGeom prst="rect">
            <a:avLst/>
          </a:prstGeom>
        </p:spPr>
        <p:txBody>
          <a:bodyPr wrap="none" lIns="0" tIns="0" rIns="0" bIns="0" anchor="ctr"/>
          <a:lstStyle/>
          <a:p>
            <a:r>
              <a:rPr lang="en-US"/>
              <a:t>Click to edit the title text format</a:t>
            </a:r>
            <a:endParaRPr/>
          </a:p>
        </p:txBody>
      </p:sp>
      <p:sp>
        <p:nvSpPr>
          <p:cNvPr id="35" name="PlaceHolder 2"/>
          <p:cNvSpPr>
            <a:spLocks noGrp="1"/>
          </p:cNvSpPr>
          <p:nvPr>
            <p:ph type="body"/>
          </p:nvPr>
        </p:nvSpPr>
        <p:spPr>
          <a:xfrm>
            <a:off x="1645920" y="5135040"/>
            <a:ext cx="28966680" cy="1272816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4068"/>
            <a:ext cx="32918400" cy="4154984"/>
          </a:xfrm>
          <a:prstGeom prst="rect">
            <a:avLst/>
          </a:prstGeom>
        </p:spPr>
        <p:txBody>
          <a:bodyPr wrap="square">
            <a:spAutoFit/>
          </a:bodyPr>
          <a:lstStyle/>
          <a:p>
            <a:pPr algn="ctr"/>
            <a:r>
              <a:rPr lang="en-US" sz="6000" b="0" i="0" u="none" strike="noStrike" dirty="0" smtClean="0">
                <a:solidFill>
                  <a:srgbClr val="000000"/>
                </a:solidFill>
                <a:effectLst/>
                <a:latin typeface="Roboto" charset="0"/>
                <a:ea typeface="Roboto" charset="0"/>
                <a:cs typeface="Roboto" charset="0"/>
              </a:rPr>
              <a:t>A Web-Based Intranet Platform for TJHSST</a:t>
            </a:r>
            <a:endParaRPr lang="en-US" sz="6000" b="0" dirty="0" smtClean="0">
              <a:effectLst/>
              <a:latin typeface="Roboto" charset="0"/>
              <a:ea typeface="Roboto" charset="0"/>
              <a:cs typeface="Roboto" charset="0"/>
            </a:endParaRPr>
          </a:p>
          <a:p>
            <a:pPr algn="ctr"/>
            <a:r>
              <a:rPr lang="en-US" sz="6000" b="0" i="0" u="none" strike="noStrike" dirty="0" smtClean="0">
                <a:solidFill>
                  <a:srgbClr val="000000"/>
                </a:solidFill>
                <a:effectLst/>
                <a:latin typeface="Roboto" charset="0"/>
                <a:ea typeface="Roboto" charset="0"/>
                <a:cs typeface="Roboto" charset="0"/>
              </a:rPr>
              <a:t>TJ Intranet 3: Ion</a:t>
            </a:r>
            <a:endParaRPr lang="en-US" sz="6000" b="0" dirty="0" smtClean="0">
              <a:effectLst/>
              <a:latin typeface="Roboto" charset="0"/>
              <a:ea typeface="Roboto" charset="0"/>
              <a:cs typeface="Roboto" charset="0"/>
            </a:endParaRPr>
          </a:p>
          <a:p>
            <a:pPr algn="ctr"/>
            <a:r>
              <a:rPr lang="en-US" sz="3600" b="0" i="0" u="none" strike="noStrike" dirty="0" smtClean="0">
                <a:solidFill>
                  <a:srgbClr val="000000"/>
                </a:solidFill>
                <a:effectLst/>
                <a:latin typeface="Roboto" charset="0"/>
                <a:ea typeface="Roboto" charset="0"/>
                <a:cs typeface="Roboto" charset="0"/>
              </a:rPr>
              <a:t>James </a:t>
            </a:r>
            <a:r>
              <a:rPr lang="en-US" sz="3600" b="0" i="0" u="none" strike="noStrike" dirty="0" err="1" smtClean="0">
                <a:solidFill>
                  <a:srgbClr val="000000"/>
                </a:solidFill>
                <a:effectLst/>
                <a:latin typeface="Roboto" charset="0"/>
                <a:ea typeface="Roboto" charset="0"/>
                <a:cs typeface="Roboto" charset="0"/>
              </a:rPr>
              <a:t>Woglom</a:t>
            </a:r>
            <a:endParaRPr lang="en-US" sz="3600" b="0" dirty="0" smtClean="0">
              <a:effectLst/>
              <a:latin typeface="Roboto" charset="0"/>
              <a:ea typeface="Roboto" charset="0"/>
              <a:cs typeface="Roboto" charset="0"/>
            </a:endParaRPr>
          </a:p>
          <a:p>
            <a:pPr algn="ctr"/>
            <a:r>
              <a:rPr lang="en-US" sz="3600" b="0" i="0" u="none" strike="noStrike" dirty="0" smtClean="0">
                <a:solidFill>
                  <a:srgbClr val="000000"/>
                </a:solidFill>
                <a:effectLst/>
                <a:latin typeface="Roboto" charset="0"/>
                <a:ea typeface="Roboto" charset="0"/>
                <a:cs typeface="Roboto" charset="0"/>
              </a:rPr>
              <a:t>Computer Systems Research Lab</a:t>
            </a:r>
            <a:endParaRPr lang="en-US" sz="3600" b="0" dirty="0" smtClean="0">
              <a:effectLst/>
              <a:latin typeface="Roboto" charset="0"/>
              <a:ea typeface="Roboto" charset="0"/>
              <a:cs typeface="Roboto" charset="0"/>
            </a:endParaRPr>
          </a:p>
          <a:p>
            <a:pPr algn="ctr"/>
            <a:r>
              <a:rPr lang="en-US" sz="3600" b="0" i="0" u="none" strike="noStrike" dirty="0" smtClean="0">
                <a:solidFill>
                  <a:srgbClr val="000000"/>
                </a:solidFill>
                <a:effectLst/>
                <a:latin typeface="Roboto" charset="0"/>
                <a:ea typeface="Roboto" charset="0"/>
                <a:cs typeface="Roboto" charset="0"/>
              </a:rPr>
              <a:t>2015</a:t>
            </a:r>
            <a:r>
              <a:rPr lang="en-US" sz="3600" dirty="0">
                <a:latin typeface="Roboto" charset="0"/>
                <a:ea typeface="Roboto" charset="0"/>
                <a:cs typeface="Roboto" charset="0"/>
              </a:rPr>
              <a:t>–</a:t>
            </a:r>
            <a:r>
              <a:rPr lang="en-US" sz="3600" b="0" i="0" u="none" strike="noStrike" dirty="0" smtClean="0">
                <a:solidFill>
                  <a:srgbClr val="000000"/>
                </a:solidFill>
                <a:effectLst/>
                <a:latin typeface="Roboto" charset="0"/>
                <a:ea typeface="Roboto" charset="0"/>
                <a:cs typeface="Roboto" charset="0"/>
              </a:rPr>
              <a:t>2016, Period 3</a:t>
            </a:r>
            <a:endParaRPr lang="en-US" sz="3600" b="0" dirty="0" smtClean="0">
              <a:effectLst/>
              <a:latin typeface="Roboto" charset="0"/>
              <a:ea typeface="Roboto" charset="0"/>
              <a:cs typeface="Roboto" charset="0"/>
            </a:endParaRPr>
          </a:p>
          <a:p>
            <a:r>
              <a:rPr lang="en-US" b="0" dirty="0" smtClean="0">
                <a:effectLst/>
              </a:rPr>
              <a:t/>
            </a:r>
            <a:br>
              <a:rPr lang="en-US" b="0" dirty="0" smtClean="0">
                <a:effectLst/>
              </a:rPr>
            </a:br>
            <a:endParaRPr lang="en-US" dirty="0"/>
          </a:p>
        </p:txBody>
      </p:sp>
      <p:pic>
        <p:nvPicPr>
          <p:cNvPr id="1026" name="Picture 2" descr="https://lh4.googleusercontent.com/cUgs_ogaQsM8Uxi4tcurG5Y4KhlKXDx5e_WA-S2nhJAc5lO2ACoja_5bAIzkLJLhu0pkaoL1F3-dckO5pHv6e7mjzTbEooI16FNOvgk19kdqK8Ki3PcTk8E4WuFd1Se7Tq-WvpieVY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859" y="1933063"/>
            <a:ext cx="9674352" cy="61658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lh3.googleusercontent.com/jo3aYUk6PAiSZaKchXrJ_LB-BUThf9cbIJglW6-lYdZItAGyyK29beGBUKcLvgLzMBUbu5gLMH1lw3DzhLyM5ShWRAbC1g-cyhDGy-3DAC-P2ERTwfefxYcovmpdY4IkmOHJgWpetG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78193" y="1933063"/>
            <a:ext cx="9675860" cy="618976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lh6.googleusercontent.com/woHWBKVdmOCVKFFrsIwEMUv81IYvuojZuZX1WKIXNcWRE9_2Gc5iMH881HJSBTP47gFfqW81CzeHWWo2Qk704XjEwtNIkb7pt68wazZXgY6rJKVW7E5B0XBsKYnQvpsBcBftmG9Sgc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59265" y="6059840"/>
            <a:ext cx="10215874" cy="260252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larg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160" y="4453909"/>
            <a:ext cx="1537556" cy="153755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s://lh4.googleusercontent.com/Y656_cP-xvoGLGxPWswCOwJuzzfLggH5rChciJ9Epc_WPdArU9moxiE3-jhjOqan1UUesfHGNjJCFPW4HNiN1EsgJojIuUK4Iizngrw_0lKh5YIGDrmNO3XmeKgfzosPUvADJFe7EjI"/>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01176" y="4462158"/>
            <a:ext cx="1939439" cy="152930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s://lh3.googleusercontent.com/sKaKHvHAd_XTuikPl5cWxTKrgcoNgCXPaZUfWfQWqxaXwDzfsAI5HhH1dShmW1vsxLZz8Dolu2wIMZZyz502mH_WmACGANlueqgSxv2UtkC1pIhCN1Yg2LrqT_fsxo7w7KOlHEhqb3k"/>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643596" y="4525346"/>
            <a:ext cx="1625378" cy="148993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s://lh4.googleusercontent.com/2s2WkVA7V5caPNmDKvctTbQY2f0Y2_5SnxzJkohGlR-KXUxAbBSqyttBFmqR9C2fv9JyQeFWYBBComeTkXv_PUSKWoo39_g396ylG_lW3F8ArS8vwC0ueU_0-aOFTiNYcgyv9xr--d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771935" y="4492635"/>
            <a:ext cx="1732477" cy="148993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s://lh3.googleusercontent.com/litwinJGVkdO9Nwvx6OpNPQaOGsxI3dPvm7rzOBjCfORaxYRkuEPcuZSdp8LMoi4Q1Jnse34l9ve35hRhRSmXv1bbWVrNfpJnmgx8lJHPV0E5dTqhJum049CPVolDb_gy1NCe2r8kvw"/>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007373" y="4606308"/>
            <a:ext cx="1682092" cy="137625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81859" y="8872782"/>
            <a:ext cx="9674353" cy="12280285"/>
          </a:xfrm>
          <a:prstGeom prst="rect">
            <a:avLst/>
          </a:prstGeom>
        </p:spPr>
        <p:txBody>
          <a:bodyPr wrap="square">
            <a:spAutoFit/>
          </a:bodyPr>
          <a:lstStyle/>
          <a:p>
            <a:pPr algn="ctr"/>
            <a:r>
              <a:rPr lang="en-US" sz="4400" b="0" i="0" u="none" strike="noStrike" dirty="0" smtClean="0">
                <a:solidFill>
                  <a:srgbClr val="000000"/>
                </a:solidFill>
                <a:effectLst/>
                <a:latin typeface="Roboto" charset="0"/>
                <a:ea typeface="Roboto" charset="0"/>
                <a:cs typeface="Roboto" charset="0"/>
              </a:rPr>
              <a:t>Background</a:t>
            </a:r>
            <a:endParaRPr lang="en-US" sz="4400" b="0" dirty="0" smtClean="0">
              <a:effectLst/>
              <a:latin typeface="Roboto" charset="0"/>
              <a:ea typeface="Roboto" charset="0"/>
              <a:cs typeface="Roboto" charset="0"/>
            </a:endParaRPr>
          </a:p>
          <a:p>
            <a:pPr algn="just"/>
            <a:r>
              <a:rPr lang="en-US" sz="2800" b="0" dirty="0" smtClean="0">
                <a:effectLst/>
                <a:latin typeface="Roboto" charset="0"/>
                <a:ea typeface="Roboto" charset="0"/>
                <a:cs typeface="Roboto" charset="0"/>
              </a:rPr>
              <a:t/>
            </a:r>
            <a:br>
              <a:rPr lang="en-US" sz="2800" b="0" dirty="0" smtClean="0">
                <a:effectLst/>
                <a:latin typeface="Roboto" charset="0"/>
                <a:ea typeface="Roboto" charset="0"/>
                <a:cs typeface="Roboto" charset="0"/>
              </a:rPr>
            </a:br>
            <a:r>
              <a:rPr lang="en-US" sz="2400" b="0" i="0" u="none" strike="noStrike" dirty="0" smtClean="0">
                <a:solidFill>
                  <a:srgbClr val="000000"/>
                </a:solidFill>
                <a:effectLst/>
                <a:latin typeface="Roboto" charset="0"/>
                <a:ea typeface="Roboto" charset="0"/>
                <a:cs typeface="Roboto" charset="0"/>
              </a:rPr>
              <a:t>Since the late 1990s, TJ has used various different systems to manage student signups, teacher attendance, and staff administration of the Eighth Period activity system. Although the modern TJ Intranet has many more functions, the Intranet system has always been focused around the Eighth Period component.</a:t>
            </a:r>
          </a:p>
          <a:p>
            <a:pPr algn="just"/>
            <a:endParaRPr lang="en-US" sz="2400" b="0" i="0" u="none" strike="noStrike" dirty="0" smtClean="0">
              <a:solidFill>
                <a:srgbClr val="000000"/>
              </a:solidFill>
              <a:effectLst/>
              <a:latin typeface="Roboto" charset="0"/>
              <a:ea typeface="Roboto" charset="0"/>
              <a:cs typeface="Roboto" charset="0"/>
            </a:endParaRPr>
          </a:p>
          <a:p>
            <a:pPr algn="just"/>
            <a:r>
              <a:rPr lang="en-US" sz="2400" b="0" i="0" u="none" strike="noStrike" dirty="0" smtClean="0">
                <a:solidFill>
                  <a:srgbClr val="000000"/>
                </a:solidFill>
                <a:effectLst/>
                <a:latin typeface="Roboto" charset="0"/>
                <a:ea typeface="Roboto" charset="0"/>
                <a:cs typeface="Roboto" charset="0"/>
              </a:rPr>
              <a:t>Beginning with the original </a:t>
            </a:r>
            <a:r>
              <a:rPr lang="en-US" sz="2400" b="0" i="1" u="none" strike="noStrike" dirty="0" smtClean="0">
                <a:solidFill>
                  <a:srgbClr val="000000"/>
                </a:solidFill>
                <a:effectLst/>
                <a:latin typeface="Roboto" charset="0"/>
                <a:ea typeface="Roboto" charset="0"/>
                <a:cs typeface="Roboto" charset="0"/>
              </a:rPr>
              <a:t>Intranet</a:t>
            </a:r>
            <a:r>
              <a:rPr lang="en-US" sz="2400" b="0" i="0" u="none" strike="noStrike" dirty="0" smtClean="0">
                <a:solidFill>
                  <a:srgbClr val="000000"/>
                </a:solidFill>
                <a:effectLst/>
                <a:latin typeface="Roboto" charset="0"/>
                <a:ea typeface="Roboto" charset="0"/>
                <a:cs typeface="Roboto" charset="0"/>
              </a:rPr>
              <a:t> application launched during the school year of 1999, this system was web-based and available to all students. Prior to the web-based student Intranet, TJ used a custom solution involving commercial computer database software combined with scripts to read signups from </a:t>
            </a:r>
            <a:r>
              <a:rPr lang="en-US" sz="2400" b="0" i="0" u="none" strike="noStrike" dirty="0" smtClean="0">
                <a:solidFill>
                  <a:srgbClr val="000000"/>
                </a:solidFill>
                <a:effectLst/>
                <a:latin typeface="Roboto" charset="0"/>
                <a:ea typeface="Roboto" charset="0"/>
                <a:cs typeface="Roboto" charset="0"/>
              </a:rPr>
              <a:t>pencil-and-paper </a:t>
            </a:r>
            <a:r>
              <a:rPr lang="en-US" sz="2400" dirty="0" err="1">
                <a:solidFill>
                  <a:srgbClr val="000000"/>
                </a:solidFill>
                <a:latin typeface="Roboto" charset="0"/>
                <a:ea typeface="Roboto" charset="0"/>
                <a:cs typeface="Roboto" charset="0"/>
              </a:rPr>
              <a:t>S</a:t>
            </a:r>
            <a:r>
              <a:rPr lang="en-US" sz="2400" b="0" i="0" u="none" strike="noStrike" dirty="0" err="1" smtClean="0">
                <a:solidFill>
                  <a:srgbClr val="000000"/>
                </a:solidFill>
                <a:effectLst/>
                <a:latin typeface="Roboto" charset="0"/>
                <a:ea typeface="Roboto" charset="0"/>
                <a:cs typeface="Roboto" charset="0"/>
              </a:rPr>
              <a:t>cantron</a:t>
            </a:r>
            <a:r>
              <a:rPr lang="en-US" sz="2400" b="0" i="0" u="none" strike="noStrike" dirty="0" smtClean="0">
                <a:solidFill>
                  <a:srgbClr val="000000"/>
                </a:solidFill>
                <a:effectLst/>
                <a:latin typeface="Roboto" charset="0"/>
                <a:ea typeface="Roboto" charset="0"/>
                <a:cs typeface="Roboto" charset="0"/>
              </a:rPr>
              <a:t> </a:t>
            </a:r>
            <a:r>
              <a:rPr lang="en-US" sz="2400" b="0" i="0" u="none" strike="noStrike" dirty="0" smtClean="0">
                <a:solidFill>
                  <a:srgbClr val="000000"/>
                </a:solidFill>
                <a:effectLst/>
                <a:latin typeface="Roboto" charset="0"/>
                <a:ea typeface="Roboto" charset="0"/>
                <a:cs typeface="Roboto" charset="0"/>
              </a:rPr>
              <a:t>sheets, that were imported </a:t>
            </a:r>
            <a:r>
              <a:rPr lang="en-US" sz="2400" b="0" i="0" u="none" strike="noStrike" dirty="0" smtClean="0">
                <a:solidFill>
                  <a:srgbClr val="000000"/>
                </a:solidFill>
                <a:effectLst/>
                <a:latin typeface="Roboto" charset="0"/>
                <a:ea typeface="Roboto" charset="0"/>
                <a:cs typeface="Roboto" charset="0"/>
              </a:rPr>
              <a:t>into commercial database software. </a:t>
            </a:r>
            <a:endParaRPr lang="en-US" sz="2400" b="0" i="0" u="none" strike="noStrike" dirty="0" smtClean="0">
              <a:solidFill>
                <a:srgbClr val="000000"/>
              </a:solidFill>
              <a:effectLst/>
              <a:latin typeface="Roboto" charset="0"/>
              <a:ea typeface="Roboto" charset="0"/>
              <a:cs typeface="Roboto" charset="0"/>
            </a:endParaRPr>
          </a:p>
          <a:p>
            <a:pPr algn="just"/>
            <a:endParaRPr lang="en-US" sz="2400" dirty="0">
              <a:latin typeface="Roboto" charset="0"/>
              <a:ea typeface="Roboto" charset="0"/>
              <a:cs typeface="Roboto" charset="0"/>
            </a:endParaRPr>
          </a:p>
          <a:p>
            <a:pPr algn="just"/>
            <a:r>
              <a:rPr lang="en-US" sz="2400" b="0" i="0" u="none" strike="noStrike" dirty="0" smtClean="0">
                <a:solidFill>
                  <a:srgbClr val="000000"/>
                </a:solidFill>
                <a:effectLst/>
                <a:latin typeface="Roboto" charset="0"/>
                <a:ea typeface="Roboto" charset="0"/>
                <a:cs typeface="Roboto" charset="0"/>
              </a:rPr>
              <a:t>The original web-based Intranet software was written in PHP using the MySQL database, and suffered from many problems due to its poor architecture. It was designed in the late 90s and early 2000s using a new programming language, PHP 4, in an era where there were few standards for web </a:t>
            </a:r>
            <a:r>
              <a:rPr lang="en-US" sz="2400" b="0" i="0" u="none" strike="noStrike" dirty="0" smtClean="0">
                <a:solidFill>
                  <a:srgbClr val="000000"/>
                </a:solidFill>
                <a:effectLst/>
                <a:latin typeface="Roboto" charset="0"/>
                <a:ea typeface="Roboto" charset="0"/>
                <a:cs typeface="Roboto" charset="0"/>
              </a:rPr>
              <a:t>programming. As a result, the application </a:t>
            </a:r>
            <a:r>
              <a:rPr lang="en-US" sz="2400" b="0" i="0" u="none" strike="noStrike" dirty="0" smtClean="0">
                <a:solidFill>
                  <a:srgbClr val="000000"/>
                </a:solidFill>
                <a:effectLst/>
                <a:latin typeface="Roboto" charset="0"/>
                <a:ea typeface="Roboto" charset="0"/>
                <a:cs typeface="Roboto" charset="0"/>
              </a:rPr>
              <a:t>quickly became </a:t>
            </a:r>
            <a:r>
              <a:rPr lang="en-US" sz="2400" b="0" i="0" u="none" strike="noStrike" dirty="0" smtClean="0">
                <a:solidFill>
                  <a:srgbClr val="000000"/>
                </a:solidFill>
                <a:effectLst/>
                <a:latin typeface="Roboto" charset="0"/>
                <a:ea typeface="Roboto" charset="0"/>
                <a:cs typeface="Roboto" charset="0"/>
              </a:rPr>
              <a:t>outdated and unmaintainable</a:t>
            </a:r>
            <a:r>
              <a:rPr lang="en-US" sz="2400" b="0" i="0" u="none" strike="noStrike" dirty="0" smtClean="0">
                <a:solidFill>
                  <a:srgbClr val="000000"/>
                </a:solidFill>
                <a:effectLst/>
                <a:latin typeface="Roboto" charset="0"/>
                <a:ea typeface="Roboto" charset="0"/>
                <a:cs typeface="Roboto" charset="0"/>
              </a:rPr>
              <a:t>. In 2004, a project began to rewrite Intranet using modern PHP and object oriented </a:t>
            </a:r>
            <a:r>
              <a:rPr lang="en-US" sz="2400" b="0" i="0" u="none" strike="noStrike" dirty="0" smtClean="0">
                <a:solidFill>
                  <a:srgbClr val="000000"/>
                </a:solidFill>
                <a:effectLst/>
                <a:latin typeface="Roboto" charset="0"/>
                <a:ea typeface="Roboto" charset="0"/>
                <a:cs typeface="Roboto" charset="0"/>
              </a:rPr>
              <a:t>programming known as </a:t>
            </a:r>
            <a:r>
              <a:rPr lang="en-US" sz="2400" b="0" i="1" u="none" strike="noStrike" dirty="0" smtClean="0">
                <a:solidFill>
                  <a:srgbClr val="000000"/>
                </a:solidFill>
                <a:effectLst/>
                <a:latin typeface="Roboto" charset="0"/>
                <a:ea typeface="Roboto" charset="0"/>
                <a:cs typeface="Roboto" charset="0"/>
              </a:rPr>
              <a:t>Intranet2</a:t>
            </a:r>
            <a:r>
              <a:rPr lang="en-US" sz="2400" b="0" i="0" u="none" strike="noStrike" dirty="0" smtClean="0">
                <a:solidFill>
                  <a:srgbClr val="000000"/>
                </a:solidFill>
                <a:effectLst/>
                <a:latin typeface="Roboto" charset="0"/>
                <a:ea typeface="Roboto" charset="0"/>
                <a:cs typeface="Roboto" charset="0"/>
              </a:rPr>
              <a:t>, codenamed </a:t>
            </a:r>
            <a:r>
              <a:rPr lang="en-US" sz="2400" b="0" i="1" u="none" strike="noStrike" dirty="0" smtClean="0">
                <a:solidFill>
                  <a:srgbClr val="000000"/>
                </a:solidFill>
                <a:effectLst/>
                <a:latin typeface="Roboto" charset="0"/>
                <a:ea typeface="Roboto" charset="0"/>
                <a:cs typeface="Roboto" charset="0"/>
              </a:rPr>
              <a:t>Iodine</a:t>
            </a:r>
            <a:r>
              <a:rPr lang="en-US" sz="2400" b="0" i="0" u="none" strike="noStrike" dirty="0" smtClean="0">
                <a:solidFill>
                  <a:srgbClr val="000000"/>
                </a:solidFill>
                <a:effectLst/>
                <a:latin typeface="Roboto" charset="0"/>
                <a:ea typeface="Roboto" charset="0"/>
                <a:cs typeface="Roboto" charset="0"/>
              </a:rPr>
              <a:t>. When it launched in 2006, it demonstrated the </a:t>
            </a:r>
            <a:r>
              <a:rPr lang="en-US" sz="2400" b="0" i="0" u="none" strike="noStrike" dirty="0" smtClean="0">
                <a:solidFill>
                  <a:srgbClr val="000000"/>
                </a:solidFill>
                <a:effectLst/>
                <a:latin typeface="Roboto" charset="0"/>
                <a:ea typeface="Roboto" charset="0"/>
                <a:cs typeface="Roboto" charset="0"/>
              </a:rPr>
              <a:t>importance of passing down the Intranet application from year to year in order for it to remain in capable hands and be </a:t>
            </a:r>
            <a:r>
              <a:rPr lang="en-US" sz="2400" b="0" i="0" u="none" strike="noStrike" dirty="0" smtClean="0">
                <a:solidFill>
                  <a:srgbClr val="000000"/>
                </a:solidFill>
                <a:effectLst/>
                <a:latin typeface="Roboto" charset="0"/>
                <a:ea typeface="Roboto" charset="0"/>
                <a:cs typeface="Roboto" charset="0"/>
              </a:rPr>
              <a:t>properly maintained. Over its lifetime, Iodine was expanded with numerous </a:t>
            </a:r>
            <a:r>
              <a:rPr lang="en-US" sz="2400" b="0" i="0" u="none" strike="noStrike" dirty="0" smtClean="0">
                <a:solidFill>
                  <a:srgbClr val="000000"/>
                </a:solidFill>
                <a:effectLst/>
                <a:latin typeface="Roboto" charset="0"/>
                <a:ea typeface="Roboto" charset="0"/>
                <a:cs typeface="Roboto" charset="0"/>
              </a:rPr>
              <a:t>new features, and its object-oriented structure allowed for </a:t>
            </a:r>
            <a:r>
              <a:rPr lang="en-US" sz="2400" b="0" i="0" u="none" strike="noStrike" dirty="0" smtClean="0">
                <a:solidFill>
                  <a:srgbClr val="000000"/>
                </a:solidFill>
                <a:effectLst/>
                <a:latin typeface="Roboto" charset="0"/>
                <a:ea typeface="Roboto" charset="0"/>
                <a:cs typeface="Roboto" charset="0"/>
              </a:rPr>
              <a:t>the Intranet application to </a:t>
            </a:r>
            <a:r>
              <a:rPr lang="en-US" sz="2400" b="0" i="0" u="none" strike="noStrike" dirty="0" smtClean="0">
                <a:solidFill>
                  <a:srgbClr val="000000"/>
                </a:solidFill>
                <a:effectLst/>
                <a:latin typeface="Roboto" charset="0"/>
                <a:ea typeface="Roboto" charset="0"/>
                <a:cs typeface="Roboto" charset="0"/>
              </a:rPr>
              <a:t>actually be updated and enhanced upon as time went on</a:t>
            </a:r>
            <a:r>
              <a:rPr lang="en-US" sz="2400" dirty="0" smtClean="0">
                <a:solidFill>
                  <a:srgbClr val="000000"/>
                </a:solidFill>
                <a:latin typeface="Roboto" charset="0"/>
                <a:ea typeface="Roboto" charset="0"/>
                <a:cs typeface="Roboto" charset="0"/>
              </a:rPr>
              <a:t>. However, after continued </a:t>
            </a:r>
            <a:r>
              <a:rPr lang="en-US" sz="2400" smtClean="0">
                <a:solidFill>
                  <a:srgbClr val="000000"/>
                </a:solidFill>
                <a:latin typeface="Roboto" charset="0"/>
                <a:ea typeface="Roboto" charset="0"/>
                <a:cs typeface="Roboto" charset="0"/>
              </a:rPr>
              <a:t>use </a:t>
            </a:r>
            <a:r>
              <a:rPr lang="en-US" sz="2400" smtClean="0">
                <a:solidFill>
                  <a:srgbClr val="000000"/>
                </a:solidFill>
                <a:latin typeface="Roboto" charset="0"/>
                <a:ea typeface="Roboto" charset="0"/>
                <a:cs typeface="Roboto" charset="0"/>
              </a:rPr>
              <a:t>at TJ for </a:t>
            </a:r>
            <a:r>
              <a:rPr lang="en-US" sz="2400" dirty="0" smtClean="0">
                <a:solidFill>
                  <a:srgbClr val="000000"/>
                </a:solidFill>
                <a:latin typeface="Roboto" charset="0"/>
                <a:ea typeface="Roboto" charset="0"/>
                <a:cs typeface="Roboto" charset="0"/>
              </a:rPr>
              <a:t>nearly a decade, intermittent speed, efficiency, and code quality issues led to demand for a new system both </a:t>
            </a:r>
            <a:r>
              <a:rPr lang="en-US" sz="2400" dirty="0" smtClean="0">
                <a:solidFill>
                  <a:srgbClr val="000000"/>
                </a:solidFill>
                <a:latin typeface="Roboto" charset="0"/>
                <a:ea typeface="Roboto" charset="0"/>
                <a:cs typeface="Roboto" charset="0"/>
              </a:rPr>
              <a:t>developed with current technology and designed </a:t>
            </a:r>
            <a:r>
              <a:rPr lang="en-US" sz="2400" dirty="0" smtClean="0">
                <a:solidFill>
                  <a:srgbClr val="000000"/>
                </a:solidFill>
                <a:latin typeface="Roboto" charset="0"/>
                <a:ea typeface="Roboto" charset="0"/>
                <a:cs typeface="Roboto" charset="0"/>
              </a:rPr>
              <a:t>for modern </a:t>
            </a:r>
            <a:r>
              <a:rPr lang="en-US" sz="2400" dirty="0" smtClean="0">
                <a:solidFill>
                  <a:srgbClr val="000000"/>
                </a:solidFill>
                <a:latin typeface="Roboto" charset="0"/>
                <a:ea typeface="Roboto" charset="0"/>
                <a:cs typeface="Roboto" charset="0"/>
              </a:rPr>
              <a:t>devices.</a:t>
            </a:r>
            <a:endParaRPr lang="en-US" sz="2400" b="0" dirty="0" smtClean="0">
              <a:effectLst/>
              <a:latin typeface="Roboto" charset="0"/>
              <a:ea typeface="Roboto" charset="0"/>
              <a:cs typeface="Roboto" charset="0"/>
            </a:endParaRPr>
          </a:p>
        </p:txBody>
      </p:sp>
      <p:sp>
        <p:nvSpPr>
          <p:cNvPr id="4" name="Rectangle 3"/>
          <p:cNvSpPr/>
          <p:nvPr/>
        </p:nvSpPr>
        <p:spPr>
          <a:xfrm>
            <a:off x="22778193" y="8872782"/>
            <a:ext cx="9674352" cy="13388280"/>
          </a:xfrm>
          <a:prstGeom prst="rect">
            <a:avLst/>
          </a:prstGeom>
        </p:spPr>
        <p:txBody>
          <a:bodyPr wrap="square">
            <a:spAutoFit/>
          </a:bodyPr>
          <a:lstStyle/>
          <a:p>
            <a:pPr algn="ctr"/>
            <a:r>
              <a:rPr lang="en-US" sz="4400" b="0" i="0" u="none" strike="noStrike" dirty="0" smtClean="0">
                <a:solidFill>
                  <a:srgbClr val="000000"/>
                </a:solidFill>
                <a:effectLst/>
                <a:latin typeface="Roboto" charset="0"/>
                <a:ea typeface="Roboto" charset="0"/>
                <a:cs typeface="Roboto" charset="0"/>
              </a:rPr>
              <a:t>Rationale</a:t>
            </a:r>
            <a:endParaRPr lang="en-US" sz="4400" dirty="0">
              <a:solidFill>
                <a:srgbClr val="000000"/>
              </a:solidFill>
              <a:latin typeface="Roboto" charset="0"/>
              <a:ea typeface="Roboto" charset="0"/>
              <a:cs typeface="Roboto" charset="0"/>
            </a:endParaRPr>
          </a:p>
          <a:p>
            <a:endParaRPr lang="en-US" sz="2800" b="0" i="0" u="none" strike="noStrike" dirty="0" smtClean="0">
              <a:solidFill>
                <a:srgbClr val="000000"/>
              </a:solidFill>
              <a:effectLst/>
              <a:latin typeface="Roboto" charset="0"/>
              <a:ea typeface="Roboto" charset="0"/>
              <a:cs typeface="Roboto" charset="0"/>
            </a:endParaRPr>
          </a:p>
          <a:p>
            <a:pPr algn="just"/>
            <a:r>
              <a:rPr lang="en-US" sz="2400" b="0" i="0" u="none" strike="noStrike" dirty="0" smtClean="0">
                <a:solidFill>
                  <a:srgbClr val="000000"/>
                </a:solidFill>
                <a:effectLst/>
                <a:latin typeface="Roboto" charset="0"/>
                <a:ea typeface="Roboto" charset="0"/>
                <a:cs typeface="Roboto" charset="0"/>
              </a:rPr>
              <a:t>Planning for a full rewrite of Iodine began after a gap in Intranet developers for several years resulted in there being no current students who understood to a high degree how Iodine worked. The decaying quality and aging of the codebase, of which development had begun nearly 9 years earlier, also resulted in constant small problems </a:t>
            </a:r>
            <a:r>
              <a:rPr lang="en-US" sz="2400" b="0" i="0" u="none" strike="noStrike" dirty="0" smtClean="0">
                <a:solidFill>
                  <a:srgbClr val="000000"/>
                </a:solidFill>
                <a:effectLst/>
                <a:latin typeface="Roboto" charset="0"/>
                <a:ea typeface="Roboto" charset="0"/>
                <a:cs typeface="Roboto" charset="0"/>
              </a:rPr>
              <a:t>spread throughout the application that </a:t>
            </a:r>
            <a:r>
              <a:rPr lang="en-US" sz="2400" b="0" i="0" u="none" strike="noStrike" dirty="0" smtClean="0">
                <a:solidFill>
                  <a:srgbClr val="000000"/>
                </a:solidFill>
                <a:effectLst/>
                <a:latin typeface="Roboto" charset="0"/>
                <a:ea typeface="Roboto" charset="0"/>
                <a:cs typeface="Roboto" charset="0"/>
              </a:rPr>
              <a:t>seemed unfixable. The most noticeable issue </a:t>
            </a:r>
            <a:r>
              <a:rPr lang="en-US" sz="2400" b="0" i="0" u="none" strike="noStrike" dirty="0" smtClean="0">
                <a:solidFill>
                  <a:srgbClr val="000000"/>
                </a:solidFill>
                <a:effectLst/>
                <a:latin typeface="Roboto" charset="0"/>
                <a:ea typeface="Roboto" charset="0"/>
                <a:cs typeface="Roboto" charset="0"/>
              </a:rPr>
              <a:t>for the </a:t>
            </a:r>
            <a:r>
              <a:rPr lang="en-US" sz="2400" b="0" i="0" u="none" strike="noStrike" dirty="0" smtClean="0">
                <a:solidFill>
                  <a:srgbClr val="000000"/>
                </a:solidFill>
                <a:effectLst/>
                <a:latin typeface="Roboto" charset="0"/>
                <a:ea typeface="Roboto" charset="0"/>
                <a:cs typeface="Roboto" charset="0"/>
              </a:rPr>
              <a:t>student and teacher population was its poor speed and reliability as a modern web application. The backend PHP code, while object-oriented and using a class-based structure, required excessive server-side computation to occur on each page load, often going over 1,000 separate MySQL queries per page per user. The homebrewed nature in which the database was accessed meant that lots of individual database tasks that could be combined into a single and more optimized query were instead found individually, resulting in slower load times and race conditions.</a:t>
            </a:r>
          </a:p>
          <a:p>
            <a:pPr algn="just"/>
            <a:endParaRPr lang="en-US" sz="2400" dirty="0">
              <a:solidFill>
                <a:srgbClr val="000000"/>
              </a:solidFill>
              <a:latin typeface="Roboto" charset="0"/>
              <a:ea typeface="Roboto" charset="0"/>
              <a:cs typeface="Roboto" charset="0"/>
            </a:endParaRPr>
          </a:p>
          <a:p>
            <a:pPr algn="just"/>
            <a:r>
              <a:rPr lang="en-US" sz="2400" b="0" i="0" u="none" strike="noStrike" dirty="0" smtClean="0">
                <a:solidFill>
                  <a:srgbClr val="000000"/>
                </a:solidFill>
                <a:effectLst/>
                <a:latin typeface="Roboto" charset="0"/>
                <a:ea typeface="Roboto" charset="0"/>
                <a:cs typeface="Roboto" charset="0"/>
              </a:rPr>
              <a:t>The largest technological change that occurred during Iodine’s lifespan, which it struggled to fully adapt to, was the emergence of smartphones and mobile devices. As more and more students began bringing smartphones to school, Iodine started to be used more and more frequently at all hours of the day, as opposed to just during lunch, breaks, and eighth period. This increased amount of load, coupled with the backend inefficiencies, resulted in Intranet often being completely inaccessible during peak times. </a:t>
            </a:r>
            <a:r>
              <a:rPr lang="en-US" sz="2400" b="0" i="0" u="none" strike="noStrike" dirty="0" smtClean="0">
                <a:solidFill>
                  <a:srgbClr val="000000"/>
                </a:solidFill>
                <a:effectLst/>
                <a:latin typeface="Roboto" charset="0"/>
                <a:ea typeface="Roboto" charset="0"/>
                <a:cs typeface="Roboto" charset="0"/>
              </a:rPr>
              <a:t>Intranet2’s </a:t>
            </a:r>
            <a:r>
              <a:rPr lang="en-US" sz="2400" b="0" i="0" u="none" strike="noStrike" dirty="0" smtClean="0">
                <a:solidFill>
                  <a:srgbClr val="000000"/>
                </a:solidFill>
                <a:effectLst/>
                <a:latin typeface="Roboto" charset="0"/>
                <a:ea typeface="Roboto" charset="0"/>
                <a:cs typeface="Roboto" charset="0"/>
              </a:rPr>
              <a:t>front-end, which was designed for desktop browsers circa 2005, quickly became cluttered and archaic. Additional CSS themes were later added to bring Iodine’s design up to par and offer some support for mobile </a:t>
            </a:r>
            <a:r>
              <a:rPr lang="en-US" sz="2400" b="0" i="0" u="none" strike="noStrike" dirty="0" smtClean="0">
                <a:solidFill>
                  <a:srgbClr val="000000"/>
                </a:solidFill>
                <a:effectLst/>
                <a:latin typeface="Roboto" charset="0"/>
                <a:ea typeface="Roboto" charset="0"/>
                <a:cs typeface="Roboto" charset="0"/>
              </a:rPr>
              <a:t>layouts in 2012, </a:t>
            </a:r>
            <a:r>
              <a:rPr lang="en-US" sz="2400" b="0" i="0" u="none" strike="noStrike" dirty="0" smtClean="0">
                <a:solidFill>
                  <a:srgbClr val="000000"/>
                </a:solidFill>
                <a:effectLst/>
                <a:latin typeface="Roboto" charset="0"/>
                <a:ea typeface="Roboto" charset="0"/>
                <a:cs typeface="Roboto" charset="0"/>
              </a:rPr>
              <a:t>but the application’s core structure was still not optimized for mobile devices first. </a:t>
            </a:r>
            <a:r>
              <a:rPr lang="en-US" sz="2400" b="0" i="0" u="none" strike="noStrike" dirty="0" smtClean="0">
                <a:solidFill>
                  <a:srgbClr val="000000"/>
                </a:solidFill>
                <a:effectLst/>
                <a:latin typeface="Roboto" charset="0"/>
                <a:ea typeface="Roboto" charset="0"/>
                <a:cs typeface="Roboto" charset="0"/>
              </a:rPr>
              <a:t>A very limited and homebrewed XML-based API also made creating third-party applications difficult.</a:t>
            </a:r>
            <a:endParaRPr lang="en-US" sz="2400" b="0" dirty="0" smtClean="0">
              <a:effectLst/>
              <a:latin typeface="Roboto" charset="0"/>
              <a:ea typeface="Roboto" charset="0"/>
              <a:cs typeface="Roboto" charset="0"/>
            </a:endParaRPr>
          </a:p>
          <a:p>
            <a:r>
              <a:rPr lang="en-US" sz="2400" dirty="0" smtClean="0">
                <a:latin typeface="Roboto" charset="0"/>
                <a:ea typeface="Roboto" charset="0"/>
                <a:cs typeface="Roboto" charset="0"/>
              </a:rPr>
              <a:t/>
            </a:r>
            <a:br>
              <a:rPr lang="en-US" sz="2400" dirty="0" smtClean="0">
                <a:latin typeface="Roboto" charset="0"/>
                <a:ea typeface="Roboto" charset="0"/>
                <a:cs typeface="Roboto" charset="0"/>
              </a:rPr>
            </a:br>
            <a:endParaRPr lang="en-US" sz="2400" dirty="0">
              <a:latin typeface="Roboto" charset="0"/>
              <a:ea typeface="Roboto" charset="0"/>
              <a:cs typeface="Roboto" charset="0"/>
            </a:endParaRPr>
          </a:p>
        </p:txBody>
      </p:sp>
      <p:sp>
        <p:nvSpPr>
          <p:cNvPr id="5" name="Rectangle 4"/>
          <p:cNvSpPr/>
          <p:nvPr/>
        </p:nvSpPr>
        <p:spPr>
          <a:xfrm>
            <a:off x="10629024" y="8872782"/>
            <a:ext cx="11876357" cy="13018949"/>
          </a:xfrm>
          <a:prstGeom prst="rect">
            <a:avLst/>
          </a:prstGeom>
        </p:spPr>
        <p:txBody>
          <a:bodyPr wrap="square">
            <a:spAutoFit/>
          </a:bodyPr>
          <a:lstStyle/>
          <a:p>
            <a:pPr algn="ctr"/>
            <a:r>
              <a:rPr lang="en-US" sz="4400" b="0" i="0" u="none" strike="noStrike" dirty="0" smtClean="0">
                <a:solidFill>
                  <a:srgbClr val="000000"/>
                </a:solidFill>
                <a:effectLst/>
                <a:latin typeface="Roboto" charset="0"/>
                <a:ea typeface="Roboto" charset="0"/>
                <a:cs typeface="Roboto" charset="0"/>
              </a:rPr>
              <a:t>Process</a:t>
            </a:r>
            <a:endParaRPr lang="en-US" sz="4400" b="0" dirty="0" smtClean="0">
              <a:effectLst/>
              <a:latin typeface="Roboto" charset="0"/>
              <a:ea typeface="Roboto" charset="0"/>
              <a:cs typeface="Roboto" charset="0"/>
            </a:endParaRPr>
          </a:p>
          <a:p>
            <a:pPr algn="just"/>
            <a:r>
              <a:rPr lang="en-US" sz="2800" b="0" dirty="0" smtClean="0">
                <a:effectLst/>
                <a:latin typeface="Roboto" charset="0"/>
                <a:ea typeface="Roboto" charset="0"/>
                <a:cs typeface="Roboto" charset="0"/>
              </a:rPr>
              <a:t/>
            </a:r>
            <a:br>
              <a:rPr lang="en-US" sz="2800" b="0" dirty="0" smtClean="0">
                <a:effectLst/>
                <a:latin typeface="Roboto" charset="0"/>
                <a:ea typeface="Roboto" charset="0"/>
                <a:cs typeface="Roboto" charset="0"/>
              </a:rPr>
            </a:br>
            <a:r>
              <a:rPr lang="en-US" sz="2400" b="0" i="0" u="none" strike="noStrike" dirty="0" smtClean="0">
                <a:solidFill>
                  <a:srgbClr val="000000"/>
                </a:solidFill>
                <a:effectLst/>
                <a:latin typeface="Roboto" charset="0"/>
                <a:ea typeface="Roboto" charset="0"/>
                <a:cs typeface="Roboto" charset="0"/>
              </a:rPr>
              <a:t>Intranet 3 (Ion) development began in mid-2013 by current Intranet2 maintainers Ethan Lowman (TJ 2015) and James </a:t>
            </a:r>
            <a:r>
              <a:rPr lang="en-US" sz="2400" b="0" i="0" u="none" strike="noStrike" dirty="0" err="1" smtClean="0">
                <a:solidFill>
                  <a:srgbClr val="000000"/>
                </a:solidFill>
                <a:effectLst/>
                <a:latin typeface="Roboto" charset="0"/>
                <a:ea typeface="Roboto" charset="0"/>
                <a:cs typeface="Roboto" charset="0"/>
              </a:rPr>
              <a:t>Woglom</a:t>
            </a:r>
            <a:r>
              <a:rPr lang="en-US" sz="2400" b="0" i="0" u="none" strike="noStrike" dirty="0" smtClean="0">
                <a:solidFill>
                  <a:srgbClr val="000000"/>
                </a:solidFill>
                <a:effectLst/>
                <a:latin typeface="Roboto" charset="0"/>
                <a:ea typeface="Roboto" charset="0"/>
                <a:cs typeface="Roboto" charset="0"/>
              </a:rPr>
              <a:t> (TJ 2016</a:t>
            </a:r>
            <a:r>
              <a:rPr lang="en-US" sz="2400" b="0" i="0" u="none" strike="noStrike" dirty="0" smtClean="0">
                <a:solidFill>
                  <a:srgbClr val="000000"/>
                </a:solidFill>
                <a:effectLst/>
                <a:latin typeface="Roboto" charset="0"/>
                <a:ea typeface="Roboto" charset="0"/>
                <a:cs typeface="Roboto" charset="0"/>
              </a:rPr>
              <a:t>). T</a:t>
            </a:r>
            <a:r>
              <a:rPr lang="en-US" sz="2400" dirty="0" smtClean="0"/>
              <a:t>he </a:t>
            </a:r>
            <a:r>
              <a:rPr lang="en-US" sz="2400" dirty="0"/>
              <a:t>application was planned very early on to be Python-based</a:t>
            </a:r>
            <a:r>
              <a:rPr lang="en-US" sz="2400" b="0" i="0" u="none" strike="noStrike" dirty="0" smtClean="0">
                <a:solidFill>
                  <a:srgbClr val="000000"/>
                </a:solidFill>
                <a:effectLst/>
                <a:latin typeface="Roboto" charset="0"/>
                <a:ea typeface="Roboto" charset="0"/>
                <a:cs typeface="Roboto" charset="0"/>
              </a:rPr>
              <a:t> because </a:t>
            </a:r>
            <a:r>
              <a:rPr lang="en-US" sz="2400" b="0" i="0" u="none" strike="noStrike" dirty="0" smtClean="0">
                <a:solidFill>
                  <a:srgbClr val="000000"/>
                </a:solidFill>
                <a:effectLst/>
                <a:latin typeface="Roboto" charset="0"/>
                <a:ea typeface="Roboto" charset="0"/>
                <a:cs typeface="Roboto" charset="0"/>
              </a:rPr>
              <a:t>of the vast library support and stability </a:t>
            </a:r>
            <a:r>
              <a:rPr lang="en-US" sz="2400" b="0" i="0" u="none" strike="noStrike" dirty="0" smtClean="0">
                <a:solidFill>
                  <a:srgbClr val="000000"/>
                </a:solidFill>
                <a:effectLst/>
                <a:latin typeface="Roboto" charset="0"/>
                <a:ea typeface="Roboto" charset="0"/>
                <a:cs typeface="Roboto" charset="0"/>
              </a:rPr>
              <a:t>that the language </a:t>
            </a:r>
            <a:r>
              <a:rPr lang="en-US" sz="2400" b="0" i="0" u="none" strike="noStrike" dirty="0" smtClean="0">
                <a:solidFill>
                  <a:srgbClr val="000000"/>
                </a:solidFill>
                <a:effectLst/>
                <a:latin typeface="Roboto" charset="0"/>
                <a:ea typeface="Roboto" charset="0"/>
                <a:cs typeface="Roboto" charset="0"/>
              </a:rPr>
              <a:t>provides, and because Python is the preferred programming language for many Computer Science classes taught at TJ such as Artificial Intelligence </a:t>
            </a:r>
            <a:r>
              <a:rPr lang="en-US" sz="2400" b="0" i="0" u="none" strike="noStrike" dirty="0" smtClean="0">
                <a:solidFill>
                  <a:srgbClr val="000000"/>
                </a:solidFill>
                <a:effectLst/>
                <a:latin typeface="Roboto" charset="0"/>
                <a:ea typeface="Roboto" charset="0"/>
                <a:cs typeface="Roboto" charset="0"/>
              </a:rPr>
              <a:t>and </a:t>
            </a:r>
            <a:r>
              <a:rPr lang="en-US" sz="2400" b="0" i="0" u="none" strike="noStrike" dirty="0" smtClean="0">
                <a:solidFill>
                  <a:srgbClr val="000000"/>
                </a:solidFill>
                <a:effectLst/>
                <a:latin typeface="Roboto" charset="0"/>
                <a:ea typeface="Roboto" charset="0"/>
                <a:cs typeface="Roboto" charset="0"/>
              </a:rPr>
              <a:t>Accelerated CS.</a:t>
            </a:r>
          </a:p>
          <a:p>
            <a:pPr algn="just"/>
            <a:endParaRPr lang="en-US" sz="2400" dirty="0">
              <a:solidFill>
                <a:srgbClr val="000000"/>
              </a:solidFill>
              <a:latin typeface="Roboto" charset="0"/>
              <a:ea typeface="Roboto" charset="0"/>
              <a:cs typeface="Roboto" charset="0"/>
            </a:endParaRPr>
          </a:p>
          <a:p>
            <a:pPr algn="just"/>
            <a:r>
              <a:rPr lang="en-US" sz="2400" b="0" i="0" u="none" strike="noStrike" dirty="0" smtClean="0">
                <a:solidFill>
                  <a:srgbClr val="000000"/>
                </a:solidFill>
                <a:effectLst/>
                <a:latin typeface="Roboto" charset="0"/>
                <a:ea typeface="Roboto" charset="0"/>
                <a:cs typeface="Roboto" charset="0"/>
              </a:rPr>
              <a:t>The </a:t>
            </a:r>
            <a:r>
              <a:rPr lang="en-US" sz="2400" b="0" i="0" u="none" strike="noStrike" dirty="0" err="1" smtClean="0">
                <a:solidFill>
                  <a:srgbClr val="000000"/>
                </a:solidFill>
                <a:effectLst/>
                <a:latin typeface="Roboto" charset="0"/>
                <a:ea typeface="Roboto" charset="0"/>
                <a:cs typeface="Roboto" charset="0"/>
              </a:rPr>
              <a:t>Django</a:t>
            </a:r>
            <a:r>
              <a:rPr lang="en-US" sz="2400" b="0" i="0" u="none" strike="noStrike" dirty="0" smtClean="0">
                <a:solidFill>
                  <a:srgbClr val="000000"/>
                </a:solidFill>
                <a:effectLst/>
                <a:latin typeface="Roboto" charset="0"/>
                <a:ea typeface="Roboto" charset="0"/>
                <a:cs typeface="Roboto" charset="0"/>
              </a:rPr>
              <a:t> web framework is at the core of Intranet’s architecture, and was chosen because of its emphasis on clean and pragmatic design and code structure. </a:t>
            </a:r>
            <a:r>
              <a:rPr lang="en-US" sz="2400" b="0" i="0" u="none" strike="noStrike" dirty="0" err="1" smtClean="0">
                <a:solidFill>
                  <a:srgbClr val="000000"/>
                </a:solidFill>
                <a:effectLst/>
                <a:latin typeface="Roboto" charset="0"/>
                <a:ea typeface="Roboto" charset="0"/>
                <a:cs typeface="Roboto" charset="0"/>
              </a:rPr>
              <a:t>Django</a:t>
            </a:r>
            <a:r>
              <a:rPr lang="en-US" sz="2400" b="0" i="0" u="none" strike="noStrike" dirty="0" smtClean="0">
                <a:solidFill>
                  <a:srgbClr val="000000"/>
                </a:solidFill>
                <a:effectLst/>
                <a:latin typeface="Roboto" charset="0"/>
                <a:ea typeface="Roboto" charset="0"/>
                <a:cs typeface="Roboto" charset="0"/>
              </a:rPr>
              <a:t> includes many built-in features, such as an administrative interface, object-relational mapper for database queries, user model and basic user authentication, and </a:t>
            </a:r>
            <a:r>
              <a:rPr lang="en-US" sz="2400" b="0" i="0" u="none" strike="noStrike" dirty="0" err="1" smtClean="0">
                <a:solidFill>
                  <a:srgbClr val="000000"/>
                </a:solidFill>
                <a:effectLst/>
                <a:latin typeface="Roboto" charset="0"/>
                <a:ea typeface="Roboto" charset="0"/>
                <a:cs typeface="Roboto" charset="0"/>
              </a:rPr>
              <a:t>templating</a:t>
            </a:r>
            <a:r>
              <a:rPr lang="en-US" sz="2400" b="0" i="0" u="none" strike="noStrike" dirty="0" smtClean="0">
                <a:solidFill>
                  <a:srgbClr val="000000"/>
                </a:solidFill>
                <a:effectLst/>
                <a:latin typeface="Roboto" charset="0"/>
                <a:ea typeface="Roboto" charset="0"/>
                <a:cs typeface="Roboto" charset="0"/>
              </a:rPr>
              <a:t> engine, which both work well together and </a:t>
            </a:r>
            <a:r>
              <a:rPr lang="en-US" sz="2400" b="0" i="0" u="none" strike="noStrike" dirty="0" smtClean="0">
                <a:solidFill>
                  <a:srgbClr val="000000"/>
                </a:solidFill>
                <a:effectLst/>
                <a:latin typeface="Roboto" charset="0"/>
                <a:ea typeface="Roboto" charset="0"/>
                <a:cs typeface="Roboto" charset="0"/>
              </a:rPr>
              <a:t>allow </a:t>
            </a:r>
            <a:r>
              <a:rPr lang="en-US" sz="2400" b="0" i="0" u="none" strike="noStrike" dirty="0" smtClean="0">
                <a:solidFill>
                  <a:srgbClr val="000000"/>
                </a:solidFill>
                <a:effectLst/>
                <a:latin typeface="Roboto" charset="0"/>
                <a:ea typeface="Roboto" charset="0"/>
                <a:cs typeface="Roboto" charset="0"/>
              </a:rPr>
              <a:t>for less custom code to be required. The separation of code into separate pluggable apps </a:t>
            </a:r>
            <a:r>
              <a:rPr lang="en-US" sz="2400" b="0" i="0" u="none" strike="noStrike" dirty="0" smtClean="0">
                <a:solidFill>
                  <a:srgbClr val="000000"/>
                </a:solidFill>
                <a:effectLst/>
                <a:latin typeface="Roboto" charset="0"/>
                <a:ea typeface="Roboto" charset="0"/>
                <a:cs typeface="Roboto" charset="0"/>
              </a:rPr>
              <a:t>also allows </a:t>
            </a:r>
            <a:r>
              <a:rPr lang="en-US" sz="2400" b="0" i="0" u="none" strike="noStrike" dirty="0" smtClean="0">
                <a:solidFill>
                  <a:srgbClr val="000000"/>
                </a:solidFill>
                <a:effectLst/>
                <a:latin typeface="Roboto" charset="0"/>
                <a:ea typeface="Roboto" charset="0"/>
                <a:cs typeface="Roboto" charset="0"/>
              </a:rPr>
              <a:t>for </a:t>
            </a:r>
            <a:r>
              <a:rPr lang="en-US" sz="2400" b="0" i="0" u="none" strike="noStrike" dirty="0" smtClean="0">
                <a:solidFill>
                  <a:srgbClr val="000000"/>
                </a:solidFill>
                <a:effectLst/>
                <a:latin typeface="Roboto" charset="0"/>
                <a:ea typeface="Roboto" charset="0"/>
                <a:cs typeface="Roboto" charset="0"/>
              </a:rPr>
              <a:t>the application to be better structured </a:t>
            </a:r>
            <a:r>
              <a:rPr lang="en-US" sz="2400" b="0" i="0" u="none" strike="noStrike" dirty="0" smtClean="0">
                <a:solidFill>
                  <a:srgbClr val="000000"/>
                </a:solidFill>
                <a:effectLst/>
                <a:latin typeface="Roboto" charset="0"/>
                <a:ea typeface="Roboto" charset="0"/>
                <a:cs typeface="Roboto" charset="0"/>
              </a:rPr>
              <a:t>and discourages code duplication. All apps use the model-view-controller framework, in which database models define how the database is structured using Python classes, views describe and run the code to be passed into HTML templates using a </a:t>
            </a:r>
            <a:r>
              <a:rPr lang="en-US" sz="2400" b="0" i="0" u="none" strike="noStrike" dirty="0" err="1" smtClean="0">
                <a:solidFill>
                  <a:srgbClr val="000000"/>
                </a:solidFill>
                <a:effectLst/>
                <a:latin typeface="Roboto" charset="0"/>
                <a:ea typeface="Roboto" charset="0"/>
                <a:cs typeface="Roboto" charset="0"/>
              </a:rPr>
              <a:t>templating</a:t>
            </a:r>
            <a:r>
              <a:rPr lang="en-US" sz="2400" b="0" i="0" u="none" strike="noStrike" dirty="0" smtClean="0">
                <a:solidFill>
                  <a:srgbClr val="000000"/>
                </a:solidFill>
                <a:effectLst/>
                <a:latin typeface="Roboto" charset="0"/>
                <a:ea typeface="Roboto" charset="0"/>
                <a:cs typeface="Roboto" charset="0"/>
              </a:rPr>
              <a:t> engine, and controllers such as the URL dispatcher deal with routing and serving files. The </a:t>
            </a:r>
            <a:r>
              <a:rPr lang="en-US" sz="2400" b="0" i="0" u="none" strike="noStrike" dirty="0" err="1" smtClean="0">
                <a:solidFill>
                  <a:srgbClr val="000000"/>
                </a:solidFill>
                <a:effectLst/>
                <a:latin typeface="Roboto" charset="0"/>
                <a:ea typeface="Roboto" charset="0"/>
                <a:cs typeface="Roboto" charset="0"/>
              </a:rPr>
              <a:t>Django</a:t>
            </a:r>
            <a:r>
              <a:rPr lang="en-US" sz="2400" b="0" i="0" u="none" strike="noStrike" dirty="0" smtClean="0">
                <a:solidFill>
                  <a:srgbClr val="000000"/>
                </a:solidFill>
                <a:effectLst/>
                <a:latin typeface="Roboto" charset="0"/>
                <a:ea typeface="Roboto" charset="0"/>
                <a:cs typeface="Roboto" charset="0"/>
              </a:rPr>
              <a:t> project is also well established, having been originally developed </a:t>
            </a:r>
            <a:r>
              <a:rPr lang="en-US" sz="2400" b="0" i="0" u="none" strike="noStrike" dirty="0" smtClean="0">
                <a:solidFill>
                  <a:srgbClr val="000000"/>
                </a:solidFill>
                <a:effectLst/>
                <a:latin typeface="Roboto" charset="0"/>
                <a:ea typeface="Roboto" charset="0"/>
                <a:cs typeface="Roboto" charset="0"/>
              </a:rPr>
              <a:t>over a decade ago and </a:t>
            </a:r>
            <a:r>
              <a:rPr lang="en-US" sz="2400" b="0" i="0" u="none" strike="noStrike" dirty="0" smtClean="0">
                <a:solidFill>
                  <a:srgbClr val="000000"/>
                </a:solidFill>
                <a:effectLst/>
                <a:latin typeface="Roboto" charset="0"/>
                <a:ea typeface="Roboto" charset="0"/>
                <a:cs typeface="Roboto" charset="0"/>
              </a:rPr>
              <a:t>now in use by many large companies, including Tumblr, Pinterest, and </a:t>
            </a:r>
            <a:r>
              <a:rPr lang="en-US" sz="2400" b="0" i="0" u="none" strike="noStrike" dirty="0" err="1" smtClean="0">
                <a:solidFill>
                  <a:srgbClr val="000000"/>
                </a:solidFill>
                <a:effectLst/>
                <a:latin typeface="Roboto" charset="0"/>
                <a:ea typeface="Roboto" charset="0"/>
                <a:cs typeface="Roboto" charset="0"/>
              </a:rPr>
              <a:t>Bitbucket</a:t>
            </a:r>
            <a:r>
              <a:rPr lang="en-US" sz="2400" b="0" i="0" u="none" strike="noStrike" dirty="0" smtClean="0">
                <a:solidFill>
                  <a:srgbClr val="000000"/>
                </a:solidFill>
                <a:effectLst/>
                <a:latin typeface="Roboto" charset="0"/>
                <a:ea typeface="Roboto" charset="0"/>
                <a:cs typeface="Roboto" charset="0"/>
              </a:rPr>
              <a:t>.</a:t>
            </a:r>
          </a:p>
          <a:p>
            <a:pPr algn="just"/>
            <a:endParaRPr lang="en-US" sz="2400" b="0" i="0" u="none" strike="noStrike" dirty="0" smtClean="0">
              <a:solidFill>
                <a:srgbClr val="000000"/>
              </a:solidFill>
              <a:effectLst/>
              <a:latin typeface="Roboto" charset="0"/>
              <a:ea typeface="Roboto" charset="0"/>
              <a:cs typeface="Roboto" charset="0"/>
            </a:endParaRPr>
          </a:p>
          <a:p>
            <a:pPr algn="just"/>
            <a:r>
              <a:rPr lang="en-US" sz="2400" b="0" i="0" u="none" strike="noStrike" dirty="0" smtClean="0">
                <a:solidFill>
                  <a:srgbClr val="000000"/>
                </a:solidFill>
                <a:effectLst/>
                <a:latin typeface="Roboto" charset="0"/>
                <a:ea typeface="Roboto" charset="0"/>
                <a:cs typeface="Roboto" charset="0"/>
              </a:rPr>
              <a:t>While a majority of backend infrastructure code was completed by the end of school year 2015, Ion launched in mid-November in order to allow for beta testing and feedback collection from students, teachers, and administrators. A three-day switchover occurred from Iodine beginning November 13th, and Ion launched publicly to all students on the 16th and successfully ran its first eighth period day on the 18th. Like previous versions of the TJ Intranet, Ion will be continually developed by students in order to keep the application as modern and adaptive to new technologies and methods as possible, and to continue its use as a learning tool and real-world example of custom software found in business and other enterprise environments. </a:t>
            </a:r>
            <a:r>
              <a:rPr lang="en-US" sz="2400" b="0" dirty="0" smtClean="0">
                <a:effectLst/>
                <a:latin typeface="Roboto" charset="0"/>
                <a:ea typeface="Roboto" charset="0"/>
                <a:cs typeface="Roboto" charset="0"/>
              </a:rPr>
              <a:t/>
            </a:r>
            <a:br>
              <a:rPr lang="en-US" sz="2400" b="0" dirty="0" smtClean="0">
                <a:effectLst/>
                <a:latin typeface="Roboto" charset="0"/>
                <a:ea typeface="Roboto" charset="0"/>
                <a:cs typeface="Roboto" charset="0"/>
              </a:rPr>
            </a:br>
            <a:endParaRPr lang="en-US" sz="2400" dirty="0">
              <a:latin typeface="Roboto" charset="0"/>
              <a:ea typeface="Roboto" charset="0"/>
              <a:cs typeface="Roboto"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350</Words>
  <Application>Microsoft Macintosh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Calibri</vt:lpstr>
      <vt:lpstr>DejaVu Sans</vt:lpstr>
      <vt:lpstr>Roboto</vt:lpstr>
      <vt:lpstr>StarSymbol</vt:lpstr>
      <vt:lpstr>Arial</vt:lpstr>
      <vt:lpstr>Office Theme</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James Woglom</cp:lastModifiedBy>
  <cp:revision>10</cp:revision>
  <cp:lastPrinted>2016-06-20T03:28:09Z</cp:lastPrinted>
  <dcterms:modified xsi:type="dcterms:W3CDTF">2016-06-20T03:42:46Z</dcterms:modified>
</cp:coreProperties>
</file>